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8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0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7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6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5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3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35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6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hyperlink" Target="https://pixabay.com/en/background-numbers-mathematics-1143869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12" Type="http://schemas.openxmlformats.org/officeDocument/2006/relationships/hyperlink" Target="https://commons.wikimedia.org/wiki/File:Exclamation_mark_2.sv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www.scritturebrevi.it/2015/07/02/laparolaeilgesto/" TargetMode="External"/><Relationship Id="rId10" Type="http://schemas.openxmlformats.org/officeDocument/2006/relationships/audio" Target="../media/audio5.wav"/><Relationship Id="rId4" Type="http://schemas.openxmlformats.org/officeDocument/2006/relationships/image" Target="../media/image3.jpg"/><Relationship Id="rId9" Type="http://schemas.openxmlformats.org/officeDocument/2006/relationships/hyperlink" Target="https://pixabay.com/fr/point-d-interrogation-question-aider-434152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Exclamation_mark_2.svg" TargetMode="External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12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hyperlink" Target="http://www.scritturebrevi.it/2015/07/02/laparolaeilgesto/" TargetMode="External"/><Relationship Id="rId5" Type="http://schemas.openxmlformats.org/officeDocument/2006/relationships/hyperlink" Target="https://pixabay.com/fr/point-d-interrogation-question-aider-434152/" TargetMode="External"/><Relationship Id="rId10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Exclamation_mark_2.svg" TargetMode="External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12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hyperlink" Target="http://www.scritturebrevi.it/2015/07/02/laparolaeilgesto/" TargetMode="External"/><Relationship Id="rId5" Type="http://schemas.openxmlformats.org/officeDocument/2006/relationships/hyperlink" Target="https://pixabay.com/fr/point-d-interrogation-question-aider-434152/" TargetMode="External"/><Relationship Id="rId10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Exclamation_mark_2.svg" TargetMode="External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12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hyperlink" Target="http://www.scritturebrevi.it/2015/07/02/laparolaeilgesto/" TargetMode="External"/><Relationship Id="rId5" Type="http://schemas.openxmlformats.org/officeDocument/2006/relationships/hyperlink" Target="https://pixabay.com/fr/point-d-interrogation-question-aider-434152/" TargetMode="External"/><Relationship Id="rId10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Exclamation_mark_2.svg" TargetMode="External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hyperlink" Target="http://www.scritturebrevi.it/2015/07/02/laparolaeilgesto/" TargetMode="External"/><Relationship Id="rId5" Type="http://schemas.openxmlformats.org/officeDocument/2006/relationships/hyperlink" Target="https://pixabay.com/fr/point-d-interrogation-question-aider-434152/" TargetMode="External"/><Relationship Id="rId10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suto&#10;&#10;Descrizione generata automaticamente">
            <a:extLst>
              <a:ext uri="{FF2B5EF4-FFF2-40B4-BE49-F238E27FC236}">
                <a16:creationId xmlns:a16="http://schemas.microsoft.com/office/drawing/2014/main" id="{64A2D99E-9DA1-4FF5-907E-701F9748B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348" y="54625"/>
            <a:ext cx="12126652" cy="80591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B49AA2-4BEF-449E-903C-5941CA0D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it-IT" sz="5800" dirty="0"/>
              <a:t>Le proprietà delle quattro operazioni.</a:t>
            </a:r>
            <a:br>
              <a:rPr lang="it-IT" sz="5800" dirty="0"/>
            </a:br>
            <a:endParaRPr lang="it-IT" sz="5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5210C0-97AB-41EB-BCCA-54CC76EAA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r>
              <a:rPr lang="it-IT" dirty="0"/>
              <a:t>Imparare le proprietà a ritmo di musica.</a:t>
            </a:r>
          </a:p>
          <a:p>
            <a:endParaRPr lang="it-I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68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inizio.wav"/>
          </p:stSnd>
        </p:sndAc>
      </p:transition>
    </mc:Choice>
    <mc:Fallback xmlns="">
      <p:transition spd="med">
        <p:fade/>
        <p:sndAc>
          <p:stSnd>
            <p:snd r:embed="rId5" name="inizio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7F6D4-5B92-45E1-87C1-9F2AC8D1C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1" y="137960"/>
            <a:ext cx="10058400" cy="1371600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Le proprietà dell’addizione.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EF53D6-6B6A-4D6C-8771-3333CA2F4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276" y="1110350"/>
            <a:ext cx="10522633" cy="5257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dirty="0">
                <a:highlight>
                  <a:srgbClr val="FFFF00"/>
                </a:highlight>
              </a:rPr>
              <a:t>Proprietà commutativa dice che</a:t>
            </a:r>
            <a:r>
              <a:rPr lang="it-IT" sz="1800" dirty="0"/>
              <a:t>… </a:t>
            </a:r>
            <a:r>
              <a:rPr lang="it-IT" sz="1800" u="sng" dirty="0"/>
              <a:t>DICE CHE</a:t>
            </a:r>
            <a:r>
              <a:rPr lang="it-IT" sz="1800" dirty="0"/>
              <a:t>… </a:t>
            </a:r>
          </a:p>
          <a:p>
            <a:pPr marL="0" indent="0">
              <a:buNone/>
            </a:pPr>
            <a:r>
              <a:rPr lang="it-IT" sz="1800" dirty="0"/>
              <a:t>Cambiando l’ordine degli addendi </a:t>
            </a:r>
            <a:r>
              <a:rPr lang="it-IT" sz="1800" u="sng" dirty="0"/>
              <a:t>il risultato non cambia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Esempio:       54 + 66 = 120</a:t>
            </a:r>
          </a:p>
          <a:p>
            <a:pPr marL="0" indent="0">
              <a:buNone/>
            </a:pPr>
            <a:r>
              <a:rPr lang="it-IT" sz="1800" dirty="0"/>
              <a:t>                        66 + 54 = 120.</a:t>
            </a:r>
          </a:p>
          <a:p>
            <a:pPr marL="0" indent="0">
              <a:buNone/>
            </a:pPr>
            <a:r>
              <a:rPr lang="it-IT" sz="1800" dirty="0">
                <a:highlight>
                  <a:srgbClr val="FFFF00"/>
                </a:highlight>
              </a:rPr>
              <a:t>Proprietà associativa</a:t>
            </a:r>
            <a:r>
              <a:rPr lang="it-IT" sz="1800" dirty="0"/>
              <a:t> dice che… </a:t>
            </a:r>
            <a:r>
              <a:rPr lang="it-IT" sz="1800" u="sng" dirty="0"/>
              <a:t>DICE CHE</a:t>
            </a:r>
            <a:r>
              <a:rPr lang="it-IT" sz="1800" dirty="0"/>
              <a:t>… </a:t>
            </a:r>
          </a:p>
          <a:p>
            <a:pPr marL="0" indent="0">
              <a:buNone/>
            </a:pPr>
            <a:r>
              <a:rPr lang="it-IT" sz="1800" dirty="0"/>
              <a:t>Se a due o più addendi si sostituisce la loro somma </a:t>
            </a:r>
            <a:r>
              <a:rPr lang="it-IT" sz="1800" u="sng" dirty="0"/>
              <a:t>il risultato non cambia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dirty="0"/>
              <a:t>Esempio: 80+20+6+4=110</a:t>
            </a:r>
          </a:p>
          <a:p>
            <a:pPr marL="0" indent="0">
              <a:buNone/>
            </a:pPr>
            <a:r>
              <a:rPr lang="it-IT" sz="1800" dirty="0"/>
              <a:t>                   100    +   10 =110</a:t>
            </a:r>
          </a:p>
          <a:p>
            <a:pPr marL="0" indent="0">
              <a:buNone/>
            </a:pPr>
            <a:r>
              <a:rPr lang="it-IT" sz="1800" dirty="0">
                <a:highlight>
                  <a:srgbClr val="FFFF00"/>
                </a:highlight>
              </a:rPr>
              <a:t>Proprietà dissociativa</a:t>
            </a:r>
            <a:r>
              <a:rPr lang="it-IT" sz="1800" dirty="0"/>
              <a:t> dice che… </a:t>
            </a:r>
            <a:r>
              <a:rPr lang="it-IT" sz="1800" u="sng" dirty="0"/>
              <a:t>DICE CHE</a:t>
            </a:r>
            <a:r>
              <a:rPr lang="it-IT" sz="1800" dirty="0"/>
              <a:t>… </a:t>
            </a:r>
          </a:p>
          <a:p>
            <a:pPr marL="0" indent="0">
              <a:buNone/>
            </a:pPr>
            <a:r>
              <a:rPr lang="it-IT" sz="1800" dirty="0"/>
              <a:t>Se ad un addendo se ne sostituiscono altri, la cui somma è uguale all’addendo sostituito,</a:t>
            </a:r>
          </a:p>
          <a:p>
            <a:pPr marL="0" indent="0">
              <a:buNone/>
            </a:pPr>
            <a:r>
              <a:rPr lang="it-IT" sz="1800" u="sng" dirty="0"/>
              <a:t>il risultato non cambia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Esempio:     86    +     24   = 110</a:t>
            </a:r>
          </a:p>
          <a:p>
            <a:pPr marL="0" indent="0">
              <a:buNone/>
            </a:pPr>
            <a:r>
              <a:rPr lang="it-IT" sz="1800" dirty="0"/>
              <a:t>                  (80+6) + (20+4)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A7FAE01-F8C7-4DF6-901D-49BA77D5B07B}"/>
              </a:ext>
            </a:extLst>
          </p:cNvPr>
          <p:cNvCxnSpPr/>
          <p:nvPr/>
        </p:nvCxnSpPr>
        <p:spPr>
          <a:xfrm>
            <a:off x="2469879" y="2165431"/>
            <a:ext cx="516835" cy="2252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22184D7-1303-49DB-9D05-0AC520F2580F}"/>
              </a:ext>
            </a:extLst>
          </p:cNvPr>
          <p:cNvCxnSpPr>
            <a:cxnSpLocks/>
          </p:cNvCxnSpPr>
          <p:nvPr/>
        </p:nvCxnSpPr>
        <p:spPr>
          <a:xfrm>
            <a:off x="2079731" y="3721534"/>
            <a:ext cx="66261" cy="185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9A9F7AA-28CA-48F1-A080-CBF02D57AE75}"/>
              </a:ext>
            </a:extLst>
          </p:cNvPr>
          <p:cNvCxnSpPr>
            <a:cxnSpLocks/>
          </p:cNvCxnSpPr>
          <p:nvPr/>
        </p:nvCxnSpPr>
        <p:spPr>
          <a:xfrm flipH="1">
            <a:off x="2394470" y="3721534"/>
            <a:ext cx="159026" cy="185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FF7855C3-D367-425C-B880-43C3135CFABE}"/>
              </a:ext>
            </a:extLst>
          </p:cNvPr>
          <p:cNvCxnSpPr>
            <a:cxnSpLocks/>
          </p:cNvCxnSpPr>
          <p:nvPr/>
        </p:nvCxnSpPr>
        <p:spPr>
          <a:xfrm>
            <a:off x="2905876" y="3716771"/>
            <a:ext cx="172278" cy="185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54FE96F9-97E9-4858-8FDA-8C7566A2E0D3}"/>
              </a:ext>
            </a:extLst>
          </p:cNvPr>
          <p:cNvCxnSpPr>
            <a:cxnSpLocks/>
          </p:cNvCxnSpPr>
          <p:nvPr/>
        </p:nvCxnSpPr>
        <p:spPr>
          <a:xfrm>
            <a:off x="3190696" y="3745898"/>
            <a:ext cx="1" cy="156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344724B-1FBB-457E-B090-0F967C803F45}"/>
              </a:ext>
            </a:extLst>
          </p:cNvPr>
          <p:cNvCxnSpPr>
            <a:cxnSpLocks/>
          </p:cNvCxnSpPr>
          <p:nvPr/>
        </p:nvCxnSpPr>
        <p:spPr>
          <a:xfrm>
            <a:off x="2364300" y="5682263"/>
            <a:ext cx="112133" cy="212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346DF51B-2BA0-42C8-85B2-B403B17DA995}"/>
              </a:ext>
            </a:extLst>
          </p:cNvPr>
          <p:cNvCxnSpPr>
            <a:cxnSpLocks/>
          </p:cNvCxnSpPr>
          <p:nvPr/>
        </p:nvCxnSpPr>
        <p:spPr>
          <a:xfrm flipH="1">
            <a:off x="3136158" y="5670469"/>
            <a:ext cx="169980" cy="223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78AA4B8E-6000-4484-89D9-462B2A9C9C37}"/>
              </a:ext>
            </a:extLst>
          </p:cNvPr>
          <p:cNvCxnSpPr/>
          <p:nvPr/>
        </p:nvCxnSpPr>
        <p:spPr>
          <a:xfrm>
            <a:off x="3306138" y="5670469"/>
            <a:ext cx="145774" cy="2517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B08C7F6-65C4-40AE-BE18-A53302C68F50}"/>
              </a:ext>
            </a:extLst>
          </p:cNvPr>
          <p:cNvCxnSpPr/>
          <p:nvPr/>
        </p:nvCxnSpPr>
        <p:spPr>
          <a:xfrm flipH="1">
            <a:off x="2469879" y="2152179"/>
            <a:ext cx="609600" cy="2385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E578B24-D6AC-446F-BF6F-AF86639DA6E2}"/>
              </a:ext>
            </a:extLst>
          </p:cNvPr>
          <p:cNvCxnSpPr>
            <a:cxnSpLocks/>
          </p:cNvCxnSpPr>
          <p:nvPr/>
        </p:nvCxnSpPr>
        <p:spPr>
          <a:xfrm flipH="1">
            <a:off x="2143990" y="5682263"/>
            <a:ext cx="173419" cy="159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Immagine che contiene disegnando&#10;&#10;Descrizione generata automaticamente">
            <a:hlinkClick r:id="" action="ppaction://noaction">
              <a:snd r:embed="rId3" name="tum tum cia 2.wav"/>
            </a:hlinkClick>
            <a:extLst>
              <a:ext uri="{FF2B5EF4-FFF2-40B4-BE49-F238E27FC236}">
                <a16:creationId xmlns:a16="http://schemas.microsoft.com/office/drawing/2014/main" id="{30FF005B-CFD5-4E20-A1C7-A72EADCD47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91713" y="5579390"/>
            <a:ext cx="736842" cy="7368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9FFDD5-B42A-40EF-9924-4E29524AF476}"/>
              </a:ext>
            </a:extLst>
          </p:cNvPr>
          <p:cNvSpPr txBox="1"/>
          <p:nvPr/>
        </p:nvSpPr>
        <p:spPr>
          <a:xfrm>
            <a:off x="10910807" y="6843884"/>
            <a:ext cx="7177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5" tooltip="http://www.scritturebrevi.it/2015/07/02/laparolaeilgesto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6" tooltip="https://creativecommons.org/licenses/by-nc-nd/3.0/"/>
              </a:rPr>
              <a:t>CC BY-NC-ND</a:t>
            </a:r>
            <a:endParaRPr lang="it-IT" sz="900"/>
          </a:p>
        </p:txBody>
      </p:sp>
      <p:pic>
        <p:nvPicPr>
          <p:cNvPr id="10" name="Immagine 9" descr="Immagine che contiene disegnando, acqua&#10;&#10;Descrizione generata automaticamente">
            <a:hlinkClick r:id="" action="ppaction://noaction">
              <a:snd r:embed="rId7" name="dice che.wav"/>
            </a:hlinkClick>
            <a:extLst>
              <a:ext uri="{FF2B5EF4-FFF2-40B4-BE49-F238E27FC236}">
                <a16:creationId xmlns:a16="http://schemas.microsoft.com/office/drawing/2014/main" id="{DCBB3FFF-469F-4A02-8637-6C6CE5EDA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94872" y="1052346"/>
            <a:ext cx="468032" cy="468032"/>
          </a:xfrm>
          <a:prstGeom prst="rect">
            <a:avLst/>
          </a:prstGeom>
        </p:spPr>
      </p:pic>
      <p:pic>
        <p:nvPicPr>
          <p:cNvPr id="24" name="Immagine 23" descr="Immagine che contiene disegnando, acqua&#10;&#10;Descrizione generata automaticamente">
            <a:hlinkClick r:id="" action="ppaction://noaction">
              <a:snd r:embed="rId7" name="dice che.wav"/>
            </a:hlinkClick>
            <a:extLst>
              <a:ext uri="{FF2B5EF4-FFF2-40B4-BE49-F238E27FC236}">
                <a16:creationId xmlns:a16="http://schemas.microsoft.com/office/drawing/2014/main" id="{753E29B1-C87C-4330-9D20-EECE7DD2A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582975" y="4025109"/>
            <a:ext cx="468032" cy="468032"/>
          </a:xfrm>
          <a:prstGeom prst="rect">
            <a:avLst/>
          </a:prstGeom>
        </p:spPr>
      </p:pic>
      <p:pic>
        <p:nvPicPr>
          <p:cNvPr id="26" name="Immagine 25" descr="Immagine che contiene disegnando, acqua&#10;&#10;Descrizione generata automaticamente">
            <a:hlinkClick r:id="" action="ppaction://noaction">
              <a:snd r:embed="rId7" name="dice che.wav"/>
            </a:hlinkClick>
            <a:extLst>
              <a:ext uri="{FF2B5EF4-FFF2-40B4-BE49-F238E27FC236}">
                <a16:creationId xmlns:a16="http://schemas.microsoft.com/office/drawing/2014/main" id="{77569A60-B7C8-44D5-B9E6-0290A35145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582975" y="2584687"/>
            <a:ext cx="468032" cy="468032"/>
          </a:xfrm>
          <a:prstGeom prst="rect">
            <a:avLst/>
          </a:prstGeom>
        </p:spPr>
      </p:pic>
      <p:pic>
        <p:nvPicPr>
          <p:cNvPr id="22" name="Immagine 21">
            <a:hlinkClick r:id="" action="ppaction://noaction">
              <a:snd r:embed="rId10" name="non cambia.wav"/>
            </a:hlinkClick>
            <a:extLst>
              <a:ext uri="{FF2B5EF4-FFF2-40B4-BE49-F238E27FC236}">
                <a16:creationId xmlns:a16="http://schemas.microsoft.com/office/drawing/2014/main" id="{16AF31EA-5921-4712-927B-D1E0AA7511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867691" y="1461454"/>
            <a:ext cx="526403" cy="457093"/>
          </a:xfrm>
          <a:prstGeom prst="rect">
            <a:avLst/>
          </a:prstGeom>
        </p:spPr>
      </p:pic>
      <p:pic>
        <p:nvPicPr>
          <p:cNvPr id="29" name="Immagine 28">
            <a:hlinkClick r:id="" action="ppaction://noaction">
              <a:snd r:embed="rId10" name="non cambia.wav"/>
            </a:hlinkClick>
            <a:extLst>
              <a:ext uri="{FF2B5EF4-FFF2-40B4-BE49-F238E27FC236}">
                <a16:creationId xmlns:a16="http://schemas.microsoft.com/office/drawing/2014/main" id="{4121E98A-7A83-4B9B-9A75-CDB622E1FC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221148" y="4961103"/>
            <a:ext cx="526403" cy="457093"/>
          </a:xfrm>
          <a:prstGeom prst="rect">
            <a:avLst/>
          </a:prstGeom>
        </p:spPr>
      </p:pic>
      <p:pic>
        <p:nvPicPr>
          <p:cNvPr id="30" name="Immagine 29">
            <a:hlinkClick r:id="" action="ppaction://noaction">
              <a:snd r:embed="rId10" name="non cambia.wav"/>
            </a:hlinkClick>
            <a:extLst>
              <a:ext uri="{FF2B5EF4-FFF2-40B4-BE49-F238E27FC236}">
                <a16:creationId xmlns:a16="http://schemas.microsoft.com/office/drawing/2014/main" id="{278B29CA-504E-4163-9AE8-246B448D74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575088" y="3018480"/>
            <a:ext cx="526403" cy="457093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B2A716E-9B00-4FB8-BC51-5FE43BDB6E38}"/>
              </a:ext>
            </a:extLst>
          </p:cNvPr>
          <p:cNvCxnSpPr>
            <a:cxnSpLocks/>
          </p:cNvCxnSpPr>
          <p:nvPr/>
        </p:nvCxnSpPr>
        <p:spPr>
          <a:xfrm flipH="1">
            <a:off x="6262904" y="964734"/>
            <a:ext cx="1471746" cy="29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0DA4E20-D908-487E-8ABF-2772889BDE83}"/>
              </a:ext>
            </a:extLst>
          </p:cNvPr>
          <p:cNvSpPr txBox="1"/>
          <p:nvPr/>
        </p:nvSpPr>
        <p:spPr>
          <a:xfrm>
            <a:off x="7779622" y="822533"/>
            <a:ext cx="1510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Clicca sulle figure !</a:t>
            </a:r>
          </a:p>
        </p:txBody>
      </p:sp>
    </p:spTree>
    <p:extLst>
      <p:ext uri="{BB962C8B-B14F-4D97-AF65-F5344CB8AC3E}">
        <p14:creationId xmlns:p14="http://schemas.microsoft.com/office/powerpoint/2010/main" val="41594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ddizione.wav"/>
          </p:stSnd>
        </p:sndAc>
      </p:transition>
    </mc:Choice>
    <mc:Fallback xmlns="">
      <p:transition spd="med">
        <p:fade/>
        <p:sndAc>
          <p:stSnd>
            <p:snd r:embed="rId13" name="addizion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06457-94AC-4C05-A3D5-3EDF03A9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La proprietà della sottrazione.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0E3C8A-EDDF-46E3-BE21-45999A242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highlight>
                  <a:srgbClr val="FFFF00"/>
                </a:highlight>
              </a:rPr>
              <a:t>La proprietà invariantiva</a:t>
            </a:r>
            <a:r>
              <a:rPr lang="it-IT" sz="2400" dirty="0"/>
              <a:t> dice che… </a:t>
            </a:r>
            <a:r>
              <a:rPr lang="it-IT" sz="2400" u="sng" dirty="0"/>
              <a:t>DICE CHE</a:t>
            </a:r>
            <a:r>
              <a:rPr lang="it-IT" sz="2400" dirty="0"/>
              <a:t>… </a:t>
            </a:r>
          </a:p>
          <a:p>
            <a:pPr marL="0" indent="0">
              <a:buNone/>
            </a:pPr>
            <a:r>
              <a:rPr lang="it-IT" sz="2400" dirty="0"/>
              <a:t>Aggiungendo o sottraendo lo stesso numero ai due termini della sottrazione (minuendo e sottraendo), </a:t>
            </a:r>
            <a:r>
              <a:rPr lang="it-IT" sz="2400" u="sng" dirty="0"/>
              <a:t>la differenza non cambia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76   -    26  = 50</a:t>
            </a:r>
          </a:p>
          <a:p>
            <a:pPr marL="0" indent="0">
              <a:buNone/>
            </a:pPr>
            <a:r>
              <a:rPr lang="it-IT" sz="2400" dirty="0"/>
              <a:t>  </a:t>
            </a:r>
            <a:r>
              <a:rPr lang="it-IT" sz="2400" dirty="0">
                <a:solidFill>
                  <a:srgbClr val="FF0000"/>
                </a:solidFill>
              </a:rPr>
              <a:t>+</a:t>
            </a:r>
            <a:r>
              <a:rPr lang="it-IT" sz="1600" dirty="0">
                <a:solidFill>
                  <a:srgbClr val="FF0000"/>
                </a:solidFill>
              </a:rPr>
              <a:t>4               </a:t>
            </a:r>
            <a:r>
              <a:rPr lang="it-IT" sz="1800" dirty="0">
                <a:solidFill>
                  <a:srgbClr val="FF0000"/>
                </a:solidFill>
              </a:rPr>
              <a:t>+4</a:t>
            </a:r>
          </a:p>
          <a:p>
            <a:pPr marL="0" indent="0">
              <a:buNone/>
            </a:pPr>
            <a:r>
              <a:rPr lang="it-IT" sz="2400" dirty="0"/>
              <a:t>80    -    30  = 50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8EF4113-D299-45A0-BE68-408CC7414451}"/>
              </a:ext>
            </a:extLst>
          </p:cNvPr>
          <p:cNvCxnSpPr>
            <a:cxnSpLocks/>
          </p:cNvCxnSpPr>
          <p:nvPr/>
        </p:nvCxnSpPr>
        <p:spPr>
          <a:xfrm>
            <a:off x="1417983" y="3962400"/>
            <a:ext cx="0" cy="33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7878ABE-153D-403A-AA70-AD1C95B0D093}"/>
              </a:ext>
            </a:extLst>
          </p:cNvPr>
          <p:cNvCxnSpPr/>
          <p:nvPr/>
        </p:nvCxnSpPr>
        <p:spPr>
          <a:xfrm>
            <a:off x="1417983" y="3962400"/>
            <a:ext cx="0" cy="344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6294A23-6C17-4A37-8FC2-FDE8234DBDE8}"/>
              </a:ext>
            </a:extLst>
          </p:cNvPr>
          <p:cNvCxnSpPr/>
          <p:nvPr/>
        </p:nvCxnSpPr>
        <p:spPr>
          <a:xfrm>
            <a:off x="2464904" y="3962400"/>
            <a:ext cx="0" cy="344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disegnando, acqua&#10;&#10;Descrizione generata automaticamente">
            <a:hlinkClick r:id="" action="ppaction://noaction">
              <a:snd r:embed="rId3" name="dice che.wav"/>
            </a:hlinkClick>
            <a:extLst>
              <a:ext uri="{FF2B5EF4-FFF2-40B4-BE49-F238E27FC236}">
                <a16:creationId xmlns:a16="http://schemas.microsoft.com/office/drawing/2014/main" id="{91F2DE56-7583-4E45-8A25-FEA9080B0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71644" y="2103120"/>
            <a:ext cx="468032" cy="468032"/>
          </a:xfrm>
          <a:prstGeom prst="rect">
            <a:avLst/>
          </a:prstGeom>
        </p:spPr>
      </p:pic>
      <p:pic>
        <p:nvPicPr>
          <p:cNvPr id="9" name="Immagine 8">
            <a:hlinkClick r:id="" action="ppaction://noaction">
              <a:snd r:embed="rId6" name="non cambia.wav"/>
            </a:hlinkClick>
            <a:extLst>
              <a:ext uri="{FF2B5EF4-FFF2-40B4-BE49-F238E27FC236}">
                <a16:creationId xmlns:a16="http://schemas.microsoft.com/office/drawing/2014/main" id="{E46E246A-12C5-4C9E-B4DF-EC10B1CA7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727128" y="3062419"/>
            <a:ext cx="526403" cy="457093"/>
          </a:xfrm>
          <a:prstGeom prst="rect">
            <a:avLst/>
          </a:prstGeom>
        </p:spPr>
      </p:pic>
      <p:pic>
        <p:nvPicPr>
          <p:cNvPr id="11" name="Immagine 10" descr="Immagine che contiene disegnando&#10;&#10;Descrizione generata automaticamente">
            <a:hlinkClick r:id="" action="ppaction://noaction">
              <a:snd r:embed="rId9" name="tum tum cia 2.wav"/>
            </a:hlinkClick>
            <a:extLst>
              <a:ext uri="{FF2B5EF4-FFF2-40B4-BE49-F238E27FC236}">
                <a16:creationId xmlns:a16="http://schemas.microsoft.com/office/drawing/2014/main" id="{9F646D5E-8DA3-4E0D-88C4-9A0CEAA4370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891713" y="5579390"/>
            <a:ext cx="736842" cy="7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sottrazione.wav"/>
          </p:stSnd>
        </p:sndAc>
      </p:transition>
    </mc:Choice>
    <mc:Fallback xmlns="">
      <p:transition spd="med">
        <p:fade/>
        <p:sndAc>
          <p:stSnd>
            <p:snd r:embed="rId12" name="sottrazion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7F6D4-5B92-45E1-87C1-9F2AC8D1C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1426"/>
            <a:ext cx="10058400" cy="1151614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Le proprietà della moltiplicazione - I parte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EF53D6-6B6A-4D6C-8771-3333CA2F4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2" y="1298713"/>
            <a:ext cx="9562156" cy="52478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800" dirty="0">
                <a:highlight>
                  <a:srgbClr val="FFFF00"/>
                </a:highlight>
              </a:rPr>
              <a:t>Proprietà commutativa</a:t>
            </a:r>
            <a:r>
              <a:rPr lang="it-IT" sz="2800" dirty="0"/>
              <a:t> dice che… </a:t>
            </a:r>
            <a:r>
              <a:rPr lang="it-IT" sz="2800" u="sng" dirty="0"/>
              <a:t>DICE CHE</a:t>
            </a:r>
            <a:r>
              <a:rPr lang="it-IT" sz="2800" dirty="0"/>
              <a:t>… </a:t>
            </a:r>
          </a:p>
          <a:p>
            <a:pPr marL="0" indent="0">
              <a:buNone/>
            </a:pPr>
            <a:r>
              <a:rPr lang="it-IT" sz="2800" dirty="0"/>
              <a:t>Cambiando l’ordine dei fattori </a:t>
            </a:r>
            <a:r>
              <a:rPr lang="it-IT" sz="2800" u="sng" dirty="0"/>
              <a:t>il risultato non cambia</a:t>
            </a:r>
            <a:endParaRPr lang="it-IT" sz="2800" dirty="0"/>
          </a:p>
          <a:p>
            <a:pPr marL="0" indent="0">
              <a:buNone/>
            </a:pPr>
            <a:r>
              <a:rPr lang="it-IT" sz="2800" dirty="0"/>
              <a:t>Esempio: </a:t>
            </a:r>
          </a:p>
          <a:p>
            <a:pPr marL="0" indent="0">
              <a:buNone/>
            </a:pPr>
            <a:r>
              <a:rPr lang="it-IT" sz="2800" dirty="0"/>
              <a:t>20 x 10 = 200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10 x 20 = 200</a:t>
            </a:r>
          </a:p>
          <a:p>
            <a:pPr marL="0" indent="0">
              <a:buNone/>
            </a:pPr>
            <a:r>
              <a:rPr lang="it-IT" sz="2800" dirty="0">
                <a:highlight>
                  <a:srgbClr val="FFFF00"/>
                </a:highlight>
              </a:rPr>
              <a:t>Proprietà associativa</a:t>
            </a:r>
            <a:r>
              <a:rPr lang="it-IT" sz="2800" dirty="0"/>
              <a:t> dice che… </a:t>
            </a:r>
            <a:r>
              <a:rPr lang="it-IT" sz="2800" u="sng" dirty="0"/>
              <a:t>DICE CHE</a:t>
            </a:r>
            <a:r>
              <a:rPr lang="it-IT" sz="2800" dirty="0"/>
              <a:t>… </a:t>
            </a:r>
          </a:p>
          <a:p>
            <a:pPr marL="0" indent="0">
              <a:buNone/>
            </a:pPr>
            <a:r>
              <a:rPr lang="it-IT" sz="2800" dirty="0"/>
              <a:t>Se a due o più fattori si sostituisce il loro prodotto, </a:t>
            </a:r>
            <a:r>
              <a:rPr lang="it-IT" sz="2800" u="sng" dirty="0"/>
              <a:t>il risultato non cambia</a:t>
            </a:r>
            <a:r>
              <a:rPr lang="it-IT" sz="2800" dirty="0"/>
              <a:t> </a:t>
            </a:r>
          </a:p>
          <a:p>
            <a:pPr marL="0" indent="0">
              <a:buNone/>
            </a:pPr>
            <a:r>
              <a:rPr lang="it-IT" sz="2800" dirty="0"/>
              <a:t>Esempio: </a:t>
            </a:r>
          </a:p>
          <a:p>
            <a:pPr marL="0" indent="0">
              <a:buNone/>
            </a:pPr>
            <a:r>
              <a:rPr lang="it-IT" sz="2800" dirty="0"/>
              <a:t>6 x 4 x 25 = 600</a:t>
            </a:r>
          </a:p>
          <a:p>
            <a:pPr marL="0" indent="0">
              <a:buNone/>
            </a:pPr>
            <a:r>
              <a:rPr lang="it-IT" sz="2800" dirty="0"/>
              <a:t>        </a:t>
            </a:r>
          </a:p>
          <a:p>
            <a:pPr marL="0" indent="0">
              <a:buNone/>
            </a:pPr>
            <a:r>
              <a:rPr lang="it-IT" sz="2800" dirty="0"/>
              <a:t>6 x  100=    600</a:t>
            </a:r>
          </a:p>
          <a:p>
            <a:pPr marL="0" indent="0">
              <a:buNone/>
            </a:pPr>
            <a:endParaRPr lang="it-IT" sz="2800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F6A58D6-D61D-460C-8AC7-11EEFC3F442F}"/>
              </a:ext>
            </a:extLst>
          </p:cNvPr>
          <p:cNvCxnSpPr/>
          <p:nvPr/>
        </p:nvCxnSpPr>
        <p:spPr>
          <a:xfrm>
            <a:off x="1439968" y="5335208"/>
            <a:ext cx="238539" cy="556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978C832-EA62-4DF0-8E40-D294F21750CA}"/>
              </a:ext>
            </a:extLst>
          </p:cNvPr>
          <p:cNvCxnSpPr>
            <a:cxnSpLocks/>
          </p:cNvCxnSpPr>
          <p:nvPr/>
        </p:nvCxnSpPr>
        <p:spPr>
          <a:xfrm flipH="1">
            <a:off x="1711637" y="5437912"/>
            <a:ext cx="129209" cy="453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093F827-3906-49D4-B3E1-F9C5FBB36858}"/>
              </a:ext>
            </a:extLst>
          </p:cNvPr>
          <p:cNvCxnSpPr/>
          <p:nvPr/>
        </p:nvCxnSpPr>
        <p:spPr>
          <a:xfrm>
            <a:off x="968762" y="2884005"/>
            <a:ext cx="649356" cy="543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07FD729-6BBF-46C4-9CAA-3B35649DCC61}"/>
              </a:ext>
            </a:extLst>
          </p:cNvPr>
          <p:cNvCxnSpPr>
            <a:cxnSpLocks/>
          </p:cNvCxnSpPr>
          <p:nvPr/>
        </p:nvCxnSpPr>
        <p:spPr>
          <a:xfrm flipH="1">
            <a:off x="1074780" y="2884005"/>
            <a:ext cx="543339" cy="479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Immagine che contiene disegnando, acqua&#10;&#10;Descrizione generata automaticamente">
            <a:hlinkClick r:id="" action="ppaction://noaction">
              <a:snd r:embed="rId3" name="dice che.wav"/>
            </a:hlinkClick>
            <a:extLst>
              <a:ext uri="{FF2B5EF4-FFF2-40B4-BE49-F238E27FC236}">
                <a16:creationId xmlns:a16="http://schemas.microsoft.com/office/drawing/2014/main" id="{11B51765-E196-4CA5-8947-762703F1F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05361" y="1229024"/>
            <a:ext cx="468032" cy="468032"/>
          </a:xfrm>
          <a:prstGeom prst="rect">
            <a:avLst/>
          </a:prstGeom>
        </p:spPr>
      </p:pic>
      <p:pic>
        <p:nvPicPr>
          <p:cNvPr id="10" name="Immagine 9">
            <a:hlinkClick r:id="" action="ppaction://noaction">
              <a:snd r:embed="rId6" name="non cambia.wav"/>
            </a:hlinkClick>
            <a:extLst>
              <a:ext uri="{FF2B5EF4-FFF2-40B4-BE49-F238E27FC236}">
                <a16:creationId xmlns:a16="http://schemas.microsoft.com/office/drawing/2014/main" id="{D7FC2D57-6FCC-4394-81FB-3268AA7E8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580613" y="1697056"/>
            <a:ext cx="526403" cy="457093"/>
          </a:xfrm>
          <a:prstGeom prst="rect">
            <a:avLst/>
          </a:prstGeom>
        </p:spPr>
      </p:pic>
      <p:pic>
        <p:nvPicPr>
          <p:cNvPr id="12" name="Immagine 11" descr="Immagine che contiene disegnando, acqua&#10;&#10;Descrizione generata automaticamente">
            <a:hlinkClick r:id="" action="ppaction://noaction">
              <a:snd r:embed="rId3" name="dice che.wav"/>
            </a:hlinkClick>
            <a:extLst>
              <a:ext uri="{FF2B5EF4-FFF2-40B4-BE49-F238E27FC236}">
                <a16:creationId xmlns:a16="http://schemas.microsoft.com/office/drawing/2014/main" id="{B4FC11C4-6166-4CBE-B178-DBB4B5F88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43957" y="3688714"/>
            <a:ext cx="468032" cy="468032"/>
          </a:xfrm>
          <a:prstGeom prst="rect">
            <a:avLst/>
          </a:prstGeom>
        </p:spPr>
      </p:pic>
      <p:pic>
        <p:nvPicPr>
          <p:cNvPr id="13" name="Immagine 12">
            <a:hlinkClick r:id="" action="ppaction://noaction">
              <a:snd r:embed="rId6" name="non cambia.wav"/>
            </a:hlinkClick>
            <a:extLst>
              <a:ext uri="{FF2B5EF4-FFF2-40B4-BE49-F238E27FC236}">
                <a16:creationId xmlns:a16="http://schemas.microsoft.com/office/drawing/2014/main" id="{7839A37A-AFFA-4B63-B2F0-436632567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026763" y="4156746"/>
            <a:ext cx="526403" cy="457093"/>
          </a:xfrm>
          <a:prstGeom prst="rect">
            <a:avLst/>
          </a:prstGeom>
        </p:spPr>
      </p:pic>
      <p:pic>
        <p:nvPicPr>
          <p:cNvPr id="14" name="Immagine 13" descr="Immagine che contiene disegnando&#10;&#10;Descrizione generata automaticamente">
            <a:hlinkClick r:id="" action="ppaction://noaction">
              <a:snd r:embed="rId9" name="tum tum cia 2.wav"/>
            </a:hlinkClick>
            <a:extLst>
              <a:ext uri="{FF2B5EF4-FFF2-40B4-BE49-F238E27FC236}">
                <a16:creationId xmlns:a16="http://schemas.microsoft.com/office/drawing/2014/main" id="{43857058-3AE5-44E3-A431-D9D5791FE5D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891713" y="5579390"/>
            <a:ext cx="736842" cy="7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moltiplicazione.wav"/>
          </p:stSnd>
        </p:sndAc>
      </p:transition>
    </mc:Choice>
    <mc:Fallback xmlns="">
      <p:transition spd="med">
        <p:fade/>
        <p:sndAc>
          <p:stSnd>
            <p:snd r:embed="rId12" name="moltiplicazion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F717464-9A04-4FEC-820D-3DB364E75973}"/>
              </a:ext>
            </a:extLst>
          </p:cNvPr>
          <p:cNvSpPr txBox="1">
            <a:spLocks/>
          </p:cNvSpPr>
          <p:nvPr/>
        </p:nvSpPr>
        <p:spPr>
          <a:xfrm>
            <a:off x="787400" y="1291590"/>
            <a:ext cx="9562156" cy="50952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>
                <a:highlight>
                  <a:srgbClr val="FFFF00"/>
                </a:highlight>
              </a:rPr>
              <a:t>Proprietà dissociativa</a:t>
            </a:r>
            <a:r>
              <a:rPr lang="it-IT" sz="2800" dirty="0"/>
              <a:t> dice che… </a:t>
            </a:r>
            <a:r>
              <a:rPr lang="it-IT" sz="2800" u="sng" dirty="0"/>
              <a:t>DICE CHE</a:t>
            </a:r>
            <a:r>
              <a:rPr lang="it-IT" sz="2800" dirty="0"/>
              <a:t>… </a:t>
            </a:r>
          </a:p>
          <a:p>
            <a:pPr marL="0" indent="0">
              <a:buNone/>
            </a:pPr>
            <a:r>
              <a:rPr lang="it-IT" sz="2800" dirty="0"/>
              <a:t>Se ad un fattore se ne sostituiscono altri, il cui prodotto è uguale al fattore sostituito, </a:t>
            </a:r>
            <a:r>
              <a:rPr lang="it-IT" sz="2800" u="sng" dirty="0"/>
              <a:t>il prodotto non cambia</a:t>
            </a:r>
          </a:p>
          <a:p>
            <a:pPr marL="0" indent="0">
              <a:buNone/>
            </a:pPr>
            <a:r>
              <a:rPr lang="it-IT" sz="2800" dirty="0"/>
              <a:t>  12 x 3 = 36</a:t>
            </a:r>
          </a:p>
          <a:p>
            <a:pPr marL="0" indent="0">
              <a:buNone/>
            </a:pPr>
            <a:r>
              <a:rPr lang="it-IT" sz="2800" dirty="0"/>
              <a:t>(3x 4) x 3 = 36</a:t>
            </a:r>
          </a:p>
          <a:p>
            <a:pPr marL="0" indent="0">
              <a:buNone/>
            </a:pPr>
            <a:r>
              <a:rPr lang="it-IT" sz="2800" dirty="0">
                <a:highlight>
                  <a:srgbClr val="FFFF00"/>
                </a:highlight>
              </a:rPr>
              <a:t>Proprietà distributiva rispetto ad una somma</a:t>
            </a:r>
            <a:r>
              <a:rPr lang="it-IT" sz="2800" dirty="0"/>
              <a:t> dice che… </a:t>
            </a:r>
            <a:r>
              <a:rPr lang="it-IT" sz="2800" u="sng" dirty="0"/>
              <a:t>DICE CHE</a:t>
            </a:r>
            <a:r>
              <a:rPr lang="it-IT" sz="2800" dirty="0"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r>
              <a:rPr lang="it-IT" sz="2800" dirty="0"/>
              <a:t>Quando si deve moltiplicare un numero per una somma si può moltiplicare quel numero per ciascun termine e poi sommare tutti i prodotti ottenuti.</a:t>
            </a:r>
          </a:p>
          <a:p>
            <a:pPr marL="0" indent="0">
              <a:buNone/>
            </a:pPr>
            <a:r>
              <a:rPr lang="it-IT" sz="2800" dirty="0"/>
              <a:t>Esempio:</a:t>
            </a:r>
          </a:p>
          <a:p>
            <a:pPr marL="0" indent="0">
              <a:buNone/>
            </a:pPr>
            <a:r>
              <a:rPr lang="it-IT" sz="2800" dirty="0"/>
              <a:t>(40 + 3) x 5 = 215</a:t>
            </a:r>
          </a:p>
          <a:p>
            <a:pPr marL="0" indent="0">
              <a:buNone/>
            </a:pPr>
            <a:r>
              <a:rPr lang="it-IT" sz="2800" dirty="0"/>
              <a:t>(40 x 5) + (3 x 5) = 200 + 15 = 215</a:t>
            </a:r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B7F6D4-5B92-45E1-87C1-9F2AC8D1C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1144"/>
            <a:ext cx="10058400" cy="820446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Le proprietà della moltiplicazione - II parte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9716979-BDC7-49B6-927E-301207A74AE0}"/>
              </a:ext>
            </a:extLst>
          </p:cNvPr>
          <p:cNvCxnSpPr>
            <a:cxnSpLocks/>
          </p:cNvCxnSpPr>
          <p:nvPr/>
        </p:nvCxnSpPr>
        <p:spPr>
          <a:xfrm flipH="1">
            <a:off x="1214438" y="2850870"/>
            <a:ext cx="123826" cy="172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5FD0708-6677-4B26-A4F2-DC55B25CEB80}"/>
              </a:ext>
            </a:extLst>
          </p:cNvPr>
          <p:cNvCxnSpPr>
            <a:cxnSpLocks/>
          </p:cNvCxnSpPr>
          <p:nvPr/>
        </p:nvCxnSpPr>
        <p:spPr>
          <a:xfrm>
            <a:off x="1419225" y="2850870"/>
            <a:ext cx="114299" cy="172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Immagine che contiene disegnando, acqua&#10;&#10;Descrizione generata automaticamente">
            <a:hlinkClick r:id="" action="ppaction://noaction">
              <a:snd r:embed="rId3" name="dice che.wav"/>
            </a:hlinkClick>
            <a:extLst>
              <a:ext uri="{FF2B5EF4-FFF2-40B4-BE49-F238E27FC236}">
                <a16:creationId xmlns:a16="http://schemas.microsoft.com/office/drawing/2014/main" id="{6A5D4951-6028-48FB-AF73-A9C7F90F9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15672" y="1194366"/>
            <a:ext cx="468032" cy="468032"/>
          </a:xfrm>
          <a:prstGeom prst="rect">
            <a:avLst/>
          </a:prstGeom>
        </p:spPr>
      </p:pic>
      <p:pic>
        <p:nvPicPr>
          <p:cNvPr id="7" name="Immagine 6">
            <a:hlinkClick r:id="" action="ppaction://noaction">
              <a:snd r:embed="rId6" name="non cambia.wav"/>
            </a:hlinkClick>
            <a:extLst>
              <a:ext uri="{FF2B5EF4-FFF2-40B4-BE49-F238E27FC236}">
                <a16:creationId xmlns:a16="http://schemas.microsoft.com/office/drawing/2014/main" id="{5C89FB73-5E16-48CA-88FB-FBF53232A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59691" y="2033207"/>
            <a:ext cx="526403" cy="457093"/>
          </a:xfrm>
          <a:prstGeom prst="rect">
            <a:avLst/>
          </a:prstGeom>
        </p:spPr>
      </p:pic>
      <p:pic>
        <p:nvPicPr>
          <p:cNvPr id="8" name="Immagine 7" descr="Immagine che contiene disegnando, acqua&#10;&#10;Descrizione generata automaticamente">
            <a:hlinkClick r:id="" action="ppaction://noaction">
              <a:snd r:embed="rId3" name="dice che.wav"/>
            </a:hlinkClick>
            <a:extLst>
              <a:ext uri="{FF2B5EF4-FFF2-40B4-BE49-F238E27FC236}">
                <a16:creationId xmlns:a16="http://schemas.microsoft.com/office/drawing/2014/main" id="{680B4B23-31CD-46EC-89DE-66579C09D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15540" y="3371191"/>
            <a:ext cx="468032" cy="468032"/>
          </a:xfrm>
          <a:prstGeom prst="rect">
            <a:avLst/>
          </a:prstGeom>
        </p:spPr>
      </p:pic>
      <p:pic>
        <p:nvPicPr>
          <p:cNvPr id="11" name="Immagine 10" descr="Immagine che contiene disegnando&#10;&#10;Descrizione generata automaticamente">
            <a:hlinkClick r:id="" action="ppaction://noaction">
              <a:snd r:embed="rId9" name="tum tum cia 2.wav"/>
            </a:hlinkClick>
            <a:extLst>
              <a:ext uri="{FF2B5EF4-FFF2-40B4-BE49-F238E27FC236}">
                <a16:creationId xmlns:a16="http://schemas.microsoft.com/office/drawing/2014/main" id="{9A3D7A1B-637B-4B67-AB6F-EF70D1368BD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891713" y="5579390"/>
            <a:ext cx="736842" cy="7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moltiplicazione.wav"/>
          </p:stSnd>
        </p:sndAc>
      </p:transition>
    </mc:Choice>
    <mc:Fallback xmlns="">
      <p:transition spd="med">
        <p:fade/>
        <p:sndAc>
          <p:stSnd>
            <p:snd r:embed="rId12" name="moltiplicazion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06457-94AC-4C05-A3D5-3EDF03A9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654209" cy="60311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La proprietà della divisione.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0E3C8A-EDDF-46E3-BE21-45999A24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5150"/>
            <a:ext cx="9654206" cy="4942398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>
                <a:highlight>
                  <a:srgbClr val="FFFF00"/>
                </a:highlight>
              </a:rPr>
              <a:t>La proprietà invariantiva </a:t>
            </a:r>
            <a:r>
              <a:rPr lang="it-IT" sz="2400" dirty="0"/>
              <a:t>dice che… </a:t>
            </a:r>
            <a:r>
              <a:rPr lang="it-IT" sz="2400" u="sng" dirty="0"/>
              <a:t>DICE CHE</a:t>
            </a:r>
            <a:r>
              <a:rPr lang="it-IT" sz="2400" dirty="0"/>
              <a:t>…  </a:t>
            </a:r>
          </a:p>
          <a:p>
            <a:pPr marL="0" indent="0">
              <a:buNone/>
            </a:pPr>
            <a:r>
              <a:rPr lang="it-IT" sz="2400" dirty="0"/>
              <a:t>Moltiplicando o dividendo per lo stesso numero i due termini della divisione, </a:t>
            </a:r>
            <a:r>
              <a:rPr lang="it-IT" sz="2400" u="sng" dirty="0"/>
              <a:t>il quoziente non cambia </a:t>
            </a:r>
          </a:p>
          <a:p>
            <a:pPr marL="0" indent="0">
              <a:buNone/>
            </a:pPr>
            <a:r>
              <a:rPr lang="it-IT" sz="2400" dirty="0"/>
              <a:t> Esempio:</a:t>
            </a:r>
          </a:p>
          <a:p>
            <a:pPr marL="0" indent="0">
              <a:buNone/>
            </a:pPr>
            <a:r>
              <a:rPr lang="it-IT" sz="2400" dirty="0"/>
              <a:t>12: </a:t>
            </a:r>
            <a:r>
              <a:rPr lang="it-IT" sz="2400" dirty="0">
                <a:solidFill>
                  <a:srgbClr val="FF0000"/>
                </a:solidFill>
              </a:rPr>
              <a:t>0,5 </a:t>
            </a:r>
            <a:r>
              <a:rPr lang="it-IT" sz="2400" dirty="0"/>
              <a:t>=</a:t>
            </a:r>
            <a:r>
              <a:rPr lang="it-IT" sz="2400" dirty="0">
                <a:solidFill>
                  <a:srgbClr val="FF0000"/>
                </a:solidFill>
              </a:rPr>
              <a:t> Non si può fare</a:t>
            </a:r>
            <a:r>
              <a:rPr lang="it-IT" sz="2400" dirty="0"/>
              <a:t>! Allora bisogna applicare la proprietà                       invariantiva. Moltiplico e divido per lo stesso numero sia il dividendo che il divisore e, solo dopo aver applicato questa proprietà, posso svolgere la divisione.</a:t>
            </a:r>
          </a:p>
          <a:p>
            <a:pPr marL="0" indent="0">
              <a:buNone/>
            </a:pPr>
            <a:r>
              <a:rPr lang="it-IT" sz="1800" dirty="0"/>
              <a:t> (</a:t>
            </a:r>
            <a:r>
              <a:rPr lang="it-IT" sz="1800" dirty="0">
                <a:solidFill>
                  <a:srgbClr val="FF0000"/>
                </a:solidFill>
              </a:rPr>
              <a:t>x10</a:t>
            </a:r>
            <a:r>
              <a:rPr lang="it-IT" sz="1800" dirty="0"/>
              <a:t>) </a:t>
            </a:r>
            <a:r>
              <a:rPr lang="it-IT" sz="2800" dirty="0"/>
              <a:t>12 :  0,5 </a:t>
            </a:r>
            <a:r>
              <a:rPr lang="it-IT" sz="1900" dirty="0"/>
              <a:t>(</a:t>
            </a:r>
            <a:r>
              <a:rPr lang="it-IT" sz="1800" dirty="0">
                <a:solidFill>
                  <a:srgbClr val="FF0000"/>
                </a:solidFill>
              </a:rPr>
              <a:t>x10</a:t>
            </a:r>
            <a:r>
              <a:rPr lang="it-IT" sz="1800" dirty="0"/>
              <a:t>)</a:t>
            </a:r>
            <a:r>
              <a:rPr lang="it-IT" sz="3500" dirty="0">
                <a:solidFill>
                  <a:srgbClr val="0070C0"/>
                </a:solidFill>
              </a:rPr>
              <a:t>                            </a:t>
            </a:r>
            <a:r>
              <a:rPr lang="it-IT" sz="2800" dirty="0"/>
              <a:t>12</a:t>
            </a:r>
            <a:r>
              <a:rPr lang="it-IT" sz="2800" dirty="0">
                <a:solidFill>
                  <a:srgbClr val="0070C0"/>
                </a:solidFill>
              </a:rPr>
              <a:t>0  </a:t>
            </a:r>
            <a:r>
              <a:rPr lang="it-IT" sz="2800" dirty="0"/>
              <a:t>5</a:t>
            </a:r>
            <a:endParaRPr lang="it-IT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2400" dirty="0"/>
              <a:t>                                                                             2 0  24</a:t>
            </a:r>
            <a:br>
              <a:rPr lang="it-IT" sz="2400" dirty="0"/>
            </a:br>
            <a:r>
              <a:rPr lang="it-IT" sz="2400" dirty="0"/>
              <a:t>                                                                                0    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B46DF0F-585D-410A-BD4D-A64B4EF1BF9B}"/>
              </a:ext>
            </a:extLst>
          </p:cNvPr>
          <p:cNvCxnSpPr>
            <a:cxnSpLocks/>
          </p:cNvCxnSpPr>
          <p:nvPr/>
        </p:nvCxnSpPr>
        <p:spPr>
          <a:xfrm flipV="1">
            <a:off x="7508512" y="4939435"/>
            <a:ext cx="0" cy="13299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EC834BE-2B09-4097-AA65-B54674CA10B8}"/>
              </a:ext>
            </a:extLst>
          </p:cNvPr>
          <p:cNvCxnSpPr>
            <a:cxnSpLocks/>
          </p:cNvCxnSpPr>
          <p:nvPr/>
        </p:nvCxnSpPr>
        <p:spPr>
          <a:xfrm>
            <a:off x="7508512" y="5371885"/>
            <a:ext cx="9935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Arco 10">
            <a:extLst>
              <a:ext uri="{FF2B5EF4-FFF2-40B4-BE49-F238E27FC236}">
                <a16:creationId xmlns:a16="http://schemas.microsoft.com/office/drawing/2014/main" id="{9CC1876B-8953-4CFE-B456-A853943F31B3}"/>
              </a:ext>
            </a:extLst>
          </p:cNvPr>
          <p:cNvSpPr/>
          <p:nvPr/>
        </p:nvSpPr>
        <p:spPr>
          <a:xfrm>
            <a:off x="5652709" y="5155146"/>
            <a:ext cx="45719" cy="25770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B1366500-EEFC-4343-BFEE-9900173711B7}"/>
              </a:ext>
            </a:extLst>
          </p:cNvPr>
          <p:cNvSpPr/>
          <p:nvPr/>
        </p:nvSpPr>
        <p:spPr>
          <a:xfrm rot="482882">
            <a:off x="6795087" y="4807915"/>
            <a:ext cx="374376" cy="285589"/>
          </a:xfrm>
          <a:prstGeom prst="arc">
            <a:avLst>
              <a:gd name="adj1" fmla="val 10011972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1AE82DDB-B7D5-4D4C-A964-5E7A466618FA}"/>
              </a:ext>
            </a:extLst>
          </p:cNvPr>
          <p:cNvSpPr/>
          <p:nvPr/>
        </p:nvSpPr>
        <p:spPr>
          <a:xfrm rot="11156591">
            <a:off x="7207038" y="4709175"/>
            <a:ext cx="211456" cy="259096"/>
          </a:xfrm>
          <a:prstGeom prst="arc">
            <a:avLst>
              <a:gd name="adj1" fmla="val 10011972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Immagine che contiene disegnando, acqua&#10;&#10;Descrizione generata automaticamente">
            <a:hlinkClick r:id="" action="ppaction://noaction">
              <a:snd r:embed="rId3" name="dice che.wav"/>
            </a:hlinkClick>
            <a:extLst>
              <a:ext uri="{FF2B5EF4-FFF2-40B4-BE49-F238E27FC236}">
                <a16:creationId xmlns:a16="http://schemas.microsoft.com/office/drawing/2014/main" id="{0DCBB549-47C3-4527-8AE5-654DA9BC2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71275" y="1389894"/>
            <a:ext cx="468032" cy="468032"/>
          </a:xfrm>
          <a:prstGeom prst="rect">
            <a:avLst/>
          </a:prstGeom>
        </p:spPr>
      </p:pic>
      <p:pic>
        <p:nvPicPr>
          <p:cNvPr id="14" name="Immagine 13">
            <a:hlinkClick r:id="" action="ppaction://noaction">
              <a:snd r:embed="rId6" name="non cambia.wav"/>
            </a:hlinkClick>
            <a:extLst>
              <a:ext uri="{FF2B5EF4-FFF2-40B4-BE49-F238E27FC236}">
                <a16:creationId xmlns:a16="http://schemas.microsoft.com/office/drawing/2014/main" id="{CC2F290E-F332-4A9B-9331-FCAEEC2CA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832798" y="2304427"/>
            <a:ext cx="526403" cy="457093"/>
          </a:xfrm>
          <a:prstGeom prst="rect">
            <a:avLst/>
          </a:prstGeom>
        </p:spPr>
      </p:pic>
      <p:pic>
        <p:nvPicPr>
          <p:cNvPr id="15" name="Immagine 14" descr="Immagine che contiene disegnando&#10;&#10;Descrizione generata automaticamente">
            <a:hlinkClick r:id="" action="ppaction://noaction">
              <a:snd r:embed="rId9" name="tum tum cia 2.wav"/>
            </a:hlinkClick>
            <a:extLst>
              <a:ext uri="{FF2B5EF4-FFF2-40B4-BE49-F238E27FC236}">
                <a16:creationId xmlns:a16="http://schemas.microsoft.com/office/drawing/2014/main" id="{D184BF14-DA11-4978-A553-D240F38A00E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891713" y="5579390"/>
            <a:ext cx="736842" cy="7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divisione.wav"/>
          </p:stSnd>
        </p:sndAc>
      </p:transition>
    </mc:Choice>
    <mc:Fallback xmlns="">
      <p:transition spd="med">
        <p:fade/>
        <p:sndAc>
          <p:stSnd>
            <p:snd r:embed="rId12" name="division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06457-94AC-4C05-A3D5-3EDF03A9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145" y="698011"/>
            <a:ext cx="9654209" cy="2664025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solidFill>
                  <a:srgbClr val="FF0000"/>
                </a:solidFill>
              </a:rPr>
              <a:t>Le proprietà delle 4 operazioni</a:t>
            </a:r>
            <a:br>
              <a:rPr lang="it-IT" sz="4400" dirty="0">
                <a:solidFill>
                  <a:srgbClr val="FF0000"/>
                </a:solidFill>
              </a:rPr>
            </a:b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collaborazione con</a:t>
            </a:r>
            <a:b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alunni della Scuola Primaria «U. </a:t>
            </a:r>
            <a:r>
              <a:rPr lang="it-IT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Cipolli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b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San Casciano – Cascina (PI)</a:t>
            </a:r>
          </a:p>
        </p:txBody>
      </p:sp>
      <p:pic>
        <p:nvPicPr>
          <p:cNvPr id="5" name="Segnaposto contenuto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71612E-705F-4D85-ADDF-573E7DC3E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2" y="3278909"/>
            <a:ext cx="11269408" cy="3029217"/>
          </a:xfrm>
          <a:ln>
            <a:solidFill>
              <a:schemeClr val="bg1"/>
            </a:solidFill>
          </a:ln>
        </p:spPr>
      </p:pic>
      <p:sp>
        <p:nvSpPr>
          <p:cNvPr id="11" name="Arco 10">
            <a:extLst>
              <a:ext uri="{FF2B5EF4-FFF2-40B4-BE49-F238E27FC236}">
                <a16:creationId xmlns:a16="http://schemas.microsoft.com/office/drawing/2014/main" id="{9CC1876B-8953-4CFE-B456-A853943F31B3}"/>
              </a:ext>
            </a:extLst>
          </p:cNvPr>
          <p:cNvSpPr/>
          <p:nvPr/>
        </p:nvSpPr>
        <p:spPr>
          <a:xfrm>
            <a:off x="5652709" y="5155146"/>
            <a:ext cx="45719" cy="25770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7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fine.wav"/>
          </p:stSnd>
        </p:sndAc>
      </p:transition>
    </mc:Choice>
    <mc:Fallback xmlns="">
      <p:transition spd="med">
        <p:fade/>
        <p:sndAc>
          <p:stSnd>
            <p:snd r:embed="rId4" name="fin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F301B"/>
      </a:dk2>
      <a:lt2>
        <a:srgbClr val="F1F2F4"/>
      </a:lt2>
      <a:accent1>
        <a:srgbClr val="BE9B5A"/>
      </a:accent1>
      <a:accent2>
        <a:srgbClr val="A2A753"/>
      </a:accent2>
      <a:accent3>
        <a:srgbClr val="8BAC68"/>
      </a:accent3>
      <a:accent4>
        <a:srgbClr val="62B359"/>
      </a:accent4>
      <a:accent5>
        <a:srgbClr val="62B37B"/>
      </a:accent5>
      <a:accent6>
        <a:srgbClr val="57B098"/>
      </a:accent6>
      <a:hlink>
        <a:srgbClr val="7288B3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C58B0A2-490D-4B88-9C8F-DC6B59115E10}">
  <we:reference id="wa104382001" version="1.0.0.7" store="en-001" storeType="OMEX"/>
  <we:alternateReferences>
    <we:reference id="wa104382001" version="1.0.0.7" store="" storeType="OMEX"/>
  </we:alternateReferences>
  <we:properties>
    <we:property name="persist:root" value="&quot;{\&quot;powtoons\&quot;:\&quot;{\\\&quot;loading\\\&quot;:false}\&quot;}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341</TotalTime>
  <Words>504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Avenir Next LT Pro</vt:lpstr>
      <vt:lpstr>Avenir Next LT Pro Light</vt:lpstr>
      <vt:lpstr>Garamond</vt:lpstr>
      <vt:lpstr>SavonVTI</vt:lpstr>
      <vt:lpstr>Le proprietà delle quattro operazioni. </vt:lpstr>
      <vt:lpstr>Le proprietà dell’addizione.</vt:lpstr>
      <vt:lpstr>La proprietà della sottrazione.</vt:lpstr>
      <vt:lpstr>Le proprietà della moltiplicazione - I parte</vt:lpstr>
      <vt:lpstr>Le proprietà della moltiplicazione - II parte</vt:lpstr>
      <vt:lpstr>La proprietà della divisione.</vt:lpstr>
      <vt:lpstr>Le proprietà delle 4 operazioni in collaborazione con gli alunni della Scuola Primaria «U. Cipolli» di San Casciano – Cascina (PI)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proprietà delle quattro operazioni. </dc:title>
  <dc:creator>Raffaella Tito</dc:creator>
  <cp:lastModifiedBy>Emanuele Guazzi</cp:lastModifiedBy>
  <cp:revision>42</cp:revision>
  <dcterms:created xsi:type="dcterms:W3CDTF">2020-03-21T09:41:48Z</dcterms:created>
  <dcterms:modified xsi:type="dcterms:W3CDTF">2020-03-22T16:56:03Z</dcterms:modified>
</cp:coreProperties>
</file>